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2" r:id="rId3"/>
    <p:sldId id="258" r:id="rId4"/>
    <p:sldId id="273" r:id="rId5"/>
    <p:sldId id="259" r:id="rId6"/>
    <p:sldId id="260" r:id="rId7"/>
    <p:sldId id="281" r:id="rId8"/>
    <p:sldId id="280" r:id="rId9"/>
    <p:sldId id="268" r:id="rId10"/>
    <p:sldId id="266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0000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8" d="100"/>
          <a:sy n="98" d="100"/>
        </p:scale>
        <p:origin x="-994" y="2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46D20-AEFC-4F4A-800E-949FC2430372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8C26C-D0FD-4AB8-A6E4-259C1AAD5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6718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8C26C-D0FD-4AB8-A6E4-259C1AAD535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4381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8C26C-D0FD-4AB8-A6E4-259C1AAD535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1644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8C26C-D0FD-4AB8-A6E4-259C1AAD535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9561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6867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100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43308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2996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612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7088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25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20825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6475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9232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8146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2887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7800" y="381000"/>
            <a:ext cx="632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9600" dirty="0" smtClean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9600" dirty="0">
              <a:solidFill>
                <a:schemeClr val="accent6">
                  <a:lumMod val="75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Picture 5" descr="flower_112-72959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0" y="1752600"/>
            <a:ext cx="5638800" cy="428548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4775" y="6473186"/>
            <a:ext cx="8961120" cy="2743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Harendra</a:t>
            </a:r>
            <a:r>
              <a:rPr lang="en-US" sz="4400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Biswas</a:t>
            </a:r>
            <a:endParaRPr lang="en-US" sz="4400" dirty="0">
              <a:solidFill>
                <a:srgbClr val="C00000"/>
              </a:solidFill>
              <a:latin typeface="Blackadder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533401"/>
            <a:ext cx="3276600" cy="12954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বাড়ীর কাজ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438400"/>
            <a:ext cx="7696200" cy="106680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bn-IN" sz="1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পাবলিক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অ্যাড্রেস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সিস্টেমের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ব্লক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ডায়াগ্রাম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অংকন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করে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প্রতিটি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ব্লকের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কাজ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বর্ণনা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কর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।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50" y="6496050"/>
            <a:ext cx="9010650" cy="2743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Harendra</a:t>
            </a:r>
            <a:r>
              <a:rPr lang="en-US" sz="4400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Biswas</a:t>
            </a:r>
            <a:endParaRPr lang="en-US" sz="4400" dirty="0">
              <a:solidFill>
                <a:srgbClr val="C00000"/>
              </a:solidFill>
              <a:latin typeface="Blackadder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95400" y="1981200"/>
            <a:ext cx="6858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bn-IN" sz="8800" b="1" cap="all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8800" b="1" cap="all" spc="0" dirty="0">
              <a:ln w="0"/>
              <a:solidFill>
                <a:schemeClr val="accent6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150" y="6515100"/>
            <a:ext cx="9010650" cy="2743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Harendra</a:t>
            </a:r>
            <a:r>
              <a:rPr lang="en-US" sz="4400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Biswas</a:t>
            </a:r>
            <a:endParaRPr lang="en-US" sz="4400" dirty="0">
              <a:solidFill>
                <a:srgbClr val="C00000"/>
              </a:solidFill>
              <a:latin typeface="Blackadder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bn-BD" b="1" dirty="0" smtClean="0">
                <a:latin typeface="NikoshBAN" pitchFamily="2" charset="0"/>
                <a:cs typeface="NikoshBAN" pitchFamily="2" charset="0"/>
              </a:rPr>
              <a:t>পরিচিতিঃ</a:t>
            </a:r>
            <a:endParaRPr lang="en-US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038600" cy="4572000"/>
          </a:xfrm>
          <a:ln>
            <a:solidFill>
              <a:schemeClr val="accent3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sz="1800" dirty="0" smtClean="0">
              <a:latin typeface="SutonnyMJ" pitchFamily="2" charset="0"/>
              <a:cs typeface="SutonnyMJ" pitchFamily="2" charset="0"/>
            </a:endParaRPr>
          </a:p>
          <a:p>
            <a:endParaRPr lang="en-US" sz="1800" dirty="0">
              <a:latin typeface="SutonnyMJ" pitchFamily="2" charset="0"/>
              <a:cs typeface="SutonnyMJ" pitchFamily="2" charset="0"/>
            </a:endParaRPr>
          </a:p>
          <a:p>
            <a:r>
              <a:rPr lang="en-US" sz="1800" dirty="0" err="1" smtClean="0">
                <a:latin typeface="SutonnyMJ" pitchFamily="2" charset="0"/>
                <a:cs typeface="SutonnyMJ" pitchFamily="2" charset="0"/>
              </a:rPr>
              <a:t>দশম</a:t>
            </a:r>
            <a:r>
              <a:rPr lang="en-US" sz="1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800" dirty="0" err="1" smtClean="0">
                <a:latin typeface="SutonnyMJ" pitchFamily="2" charset="0"/>
                <a:cs typeface="SutonnyMJ" pitchFamily="2" charset="0"/>
              </a:rPr>
              <a:t>শ্রেণি</a:t>
            </a:r>
            <a:endParaRPr lang="bn-BD" sz="1800" dirty="0" smtClean="0">
              <a:latin typeface="SutonnyMJ" pitchFamily="2" charset="0"/>
              <a:cs typeface="NikoshBAN" pitchFamily="2" charset="0"/>
            </a:endParaRPr>
          </a:p>
          <a:p>
            <a:r>
              <a:rPr lang="en-US" sz="1800" dirty="0" err="1" smtClean="0">
                <a:latin typeface="SutonnyMJ" pitchFamily="2" charset="0"/>
                <a:cs typeface="SutonnyMJ" pitchFamily="2" charset="0"/>
              </a:rPr>
              <a:t>জেনারেল</a:t>
            </a:r>
            <a:r>
              <a:rPr lang="en-US" sz="1800" dirty="0" smtClean="0">
                <a:latin typeface="SutonnyMJ" pitchFamily="2" charset="0"/>
                <a:cs typeface="SutonnyMJ" pitchFamily="2" charset="0"/>
              </a:rPr>
              <a:t> ইলেকট্রনিক্স-২</a:t>
            </a:r>
            <a:endParaRPr lang="bn-BD" sz="1800" dirty="0" smtClean="0">
              <a:latin typeface="SutonnyMJ" pitchFamily="2" charset="0"/>
              <a:cs typeface="NikoshBAN" pitchFamily="2" charset="0"/>
            </a:endParaRPr>
          </a:p>
          <a:p>
            <a:r>
              <a:rPr lang="en-US" sz="1800" dirty="0" smtClean="0">
                <a:latin typeface="SutonnyMJ" pitchFamily="2" charset="0"/>
                <a:cs typeface="SutonnyMJ" pitchFamily="2" charset="0"/>
              </a:rPr>
              <a:t>(২য় </a:t>
            </a:r>
            <a:r>
              <a:rPr lang="en-US" sz="1800" dirty="0" err="1" smtClean="0">
                <a:latin typeface="SutonnyMJ" pitchFamily="2" charset="0"/>
                <a:cs typeface="SutonnyMJ" pitchFamily="2" charset="0"/>
              </a:rPr>
              <a:t>পত্র</a:t>
            </a:r>
            <a:r>
              <a:rPr lang="en-US" sz="1800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sz="1800" dirty="0" err="1" smtClean="0">
                <a:latin typeface="SutonnyMJ" pitchFamily="2" charset="0"/>
                <a:cs typeface="SutonnyMJ" pitchFamily="2" charset="0"/>
              </a:rPr>
              <a:t>অষ্টম</a:t>
            </a:r>
            <a:r>
              <a:rPr lang="en-US" sz="1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800" dirty="0" err="1" smtClean="0">
                <a:latin typeface="SutonnyMJ" pitchFamily="2" charset="0"/>
                <a:cs typeface="SutonnyMJ" pitchFamily="2" charset="0"/>
              </a:rPr>
              <a:t>অধ্যায়</a:t>
            </a:r>
            <a:endParaRPr lang="en-US" sz="1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" y="6448425"/>
            <a:ext cx="9010650" cy="2743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Harendra</a:t>
            </a:r>
            <a:r>
              <a:rPr lang="en-US" sz="4400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Biswas</a:t>
            </a:r>
            <a:endParaRPr lang="en-US" sz="4400" dirty="0">
              <a:solidFill>
                <a:srgbClr val="C00000"/>
              </a:solidFill>
              <a:latin typeface="Blackadder ITC" pitchFamily="82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7541" y="2514481"/>
            <a:ext cx="3657917" cy="27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76128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84078"/>
            <a:ext cx="3497993" cy="349799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9555" y="656150"/>
            <a:ext cx="3939733" cy="2925250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 flipH="1" flipV="1">
            <a:off x="2057400" y="2438400"/>
            <a:ext cx="457202" cy="3276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514600" y="2209800"/>
            <a:ext cx="3352800" cy="34590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928686" y="5697471"/>
            <a:ext cx="3262313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পাবলিক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অ্যাড্রেস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সিস্টেম</a:t>
            </a:r>
            <a:endParaRPr lang="en-US" sz="24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" y="6488847"/>
            <a:ext cx="9010650" cy="2743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Harendra</a:t>
            </a:r>
            <a:r>
              <a:rPr lang="en-US" sz="4400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Biswas</a:t>
            </a:r>
            <a:endParaRPr lang="en-US" sz="4400" dirty="0">
              <a:solidFill>
                <a:srgbClr val="C00000"/>
              </a:solidFill>
              <a:latin typeface="Blackadder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024" y="161925"/>
            <a:ext cx="8991600" cy="600164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glow rad="101600">
              <a:schemeClr val="accent1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scene3d>
            <a:camera prst="obliqueBottomLeft"/>
            <a:lightRig rig="threePt" dir="t"/>
          </a:scene3d>
          <a:sp3d>
            <a:bevelT prst="relaxedIns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পাঠঃ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পাবলিক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অ্যাড্রেস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সিস্টেম</a:t>
            </a:r>
            <a:endParaRPr lang="en-US" sz="24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অষ্টম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অধ্যায়</a:t>
            </a:r>
            <a:endParaRPr lang="en-US" sz="24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(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পাবলিক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অ্যাড্রেস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সিস্টেম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</a:t>
            </a:r>
          </a:p>
          <a:p>
            <a:pPr algn="ctr"/>
            <a:endParaRPr lang="en-US" sz="2400" dirty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625" y="6438900"/>
            <a:ext cx="9010650" cy="2743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Harendra</a:t>
            </a:r>
            <a:r>
              <a:rPr lang="en-US" sz="4400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Biswas</a:t>
            </a:r>
            <a:endParaRPr lang="en-US" sz="4400" dirty="0">
              <a:solidFill>
                <a:srgbClr val="C00000"/>
              </a:solidFill>
              <a:latin typeface="Blackadder ITC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988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219199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bn-IN" sz="5400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bn-IN" sz="5400" dirty="0" smtClean="0">
                <a:latin typeface="NikoshBAN" pitchFamily="2" charset="0"/>
                <a:cs typeface="NikoshBAN" pitchFamily="2" charset="0"/>
              </a:rPr>
            </a:br>
            <a:r>
              <a:rPr lang="bn-IN" sz="3600" dirty="0" smtClean="0">
                <a:latin typeface="NikoshBAN" pitchFamily="2" charset="0"/>
                <a:cs typeface="NikoshBAN" pitchFamily="2" charset="0"/>
              </a:rPr>
              <a:t> পাঠ শেষে শিক্ষার্থীরা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…</a:t>
            </a:r>
            <a:r>
              <a:rPr lang="bn-IN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8000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bn-IN" sz="8000" dirty="0" smtClean="0">
                <a:latin typeface="NikoshBAN" pitchFamily="2" charset="0"/>
                <a:cs typeface="NikoshBAN" pitchFamily="2" charset="0"/>
              </a:rPr>
            </a:br>
            <a:r>
              <a:rPr lang="bn-IN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bn-IN" dirty="0" smtClean="0">
                <a:latin typeface="NikoshBAN" pitchFamily="2" charset="0"/>
                <a:cs typeface="NikoshBAN" pitchFamily="2" charset="0"/>
              </a:rPr>
            </a:b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81200"/>
            <a:ext cx="7620000" cy="2209800"/>
          </a:xfrm>
        </p:spPr>
        <p:txBody>
          <a:bodyPr>
            <a:normAutofit/>
          </a:bodyPr>
          <a:lstStyle/>
          <a:p>
            <a:pPr marL="514350" indent="-5143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পাবলিক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অ্যাডেস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সিস্টেম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কী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তা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বলতে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পারবে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।</a:t>
            </a:r>
            <a:endParaRPr lang="bn-IN" sz="1600" dirty="0" smtClean="0">
              <a:solidFill>
                <a:schemeClr val="tx1"/>
              </a:solidFill>
              <a:latin typeface="SutonnyMJ" pitchFamily="2" charset="0"/>
              <a:cs typeface="NikoshBAN" pitchFamily="2" charset="0"/>
            </a:endParaRPr>
          </a:p>
          <a:p>
            <a:pPr marL="514350" indent="-5143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পাবলিক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অ্যাড্রেস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সিস্টেম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এর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ব্লক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ডায়াগ্রাম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অংকন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করতে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।</a:t>
            </a:r>
            <a:endParaRPr lang="bn-IN" sz="1600" dirty="0" smtClean="0">
              <a:solidFill>
                <a:schemeClr val="tx1"/>
              </a:solidFill>
              <a:latin typeface="SutonnyMJ" pitchFamily="2" charset="0"/>
              <a:cs typeface="NikoshBAN" pitchFamily="2" charset="0"/>
            </a:endParaRPr>
          </a:p>
          <a:p>
            <a:pPr marL="514350" indent="-5143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পাবলিক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অ্যাড্রেস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সিস্টেমের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প্রতিটি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ব্লকের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কাজ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বর্ণনা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করতে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।</a:t>
            </a:r>
          </a:p>
          <a:p>
            <a:pPr marL="514350" indent="-5143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আউটডোর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PAS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এবং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ইনডোর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PAS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এর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মধ্যে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পার্থক্য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নির্ণয়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করতে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।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50" y="6438900"/>
            <a:ext cx="9010650" cy="2743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Harendra</a:t>
            </a:r>
            <a:r>
              <a:rPr lang="en-US" sz="4400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Biswas</a:t>
            </a:r>
            <a:endParaRPr lang="en-US" sz="4400" dirty="0">
              <a:solidFill>
                <a:srgbClr val="C00000"/>
              </a:solidFill>
              <a:latin typeface="Blackadder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381000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000" dirty="0" err="1" smtClean="0"/>
              <a:t>পাবলিক</a:t>
            </a:r>
            <a:r>
              <a:rPr lang="en-US" sz="2000" dirty="0" smtClean="0"/>
              <a:t> </a:t>
            </a:r>
            <a:r>
              <a:rPr lang="en-US" sz="2000" dirty="0" err="1" smtClean="0"/>
              <a:t>অ্যাড্রেস</a:t>
            </a:r>
            <a:r>
              <a:rPr lang="en-US" sz="2000" dirty="0" smtClean="0"/>
              <a:t> </a:t>
            </a:r>
            <a:r>
              <a:rPr lang="en-US" sz="2000" dirty="0" err="1" smtClean="0"/>
              <a:t>সিস্টেম</a:t>
            </a:r>
            <a:r>
              <a:rPr lang="en-US" sz="2000" dirty="0" smtClean="0"/>
              <a:t>  </a:t>
            </a:r>
            <a:r>
              <a:rPr lang="en-US" sz="2000" dirty="0" err="1" smtClean="0"/>
              <a:t>কী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27303" y="4648200"/>
            <a:ext cx="8412480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পাবলিক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অ্যাড্রেস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সিস্টেমঃ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যে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সিস্টেমের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মাধ্যমে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একটি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ক্ষুদ্র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শব্দ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বর্ধিত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করে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কাছে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ও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দূরে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অবস্থানরত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বিশাল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শ্রোতাগোষ্ঠীর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জন্য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শব্দকে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শ্রবণ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উপযোগী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করা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যায়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তাকে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smtClean="0">
                <a:cs typeface="SutonnyMJ" pitchFamily="2" charset="0"/>
              </a:rPr>
              <a:t>PAS </a:t>
            </a:r>
            <a:r>
              <a:rPr lang="en-US" sz="1600" dirty="0" err="1" smtClean="0">
                <a:cs typeface="SutonnyMJ" pitchFamily="2" charset="0"/>
              </a:rPr>
              <a:t>বলে</a:t>
            </a:r>
            <a:r>
              <a:rPr lang="en-US" sz="1600" dirty="0" smtClean="0">
                <a:cs typeface="SutonnyMJ" pitchFamily="2" charset="0"/>
              </a:rPr>
              <a:t>।</a:t>
            </a:r>
            <a:endParaRPr lang="en-US" sz="1600" dirty="0" smtClean="0">
              <a:latin typeface="SutonnyMJ" pitchFamily="2" charset="0"/>
              <a:cs typeface="SutonnyMJ" pitchFamily="2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en-US" sz="1600" dirty="0">
              <a:latin typeface="SutonnyMJ" pitchFamily="2" charset="0"/>
              <a:cs typeface="SutonnyMJ" pitchFamily="2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en-US" sz="1600" dirty="0" smtClean="0">
                <a:cs typeface="SutonnyMJ" pitchFamily="2" charset="0"/>
              </a:rPr>
              <a:t>PAS </a:t>
            </a:r>
            <a:r>
              <a:rPr lang="en-US" sz="1600" dirty="0" err="1" smtClean="0">
                <a:cs typeface="SutonnyMJ" pitchFamily="2" charset="0"/>
              </a:rPr>
              <a:t>এর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প্রয়োজনীয়তাঃ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দূরত্বের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সাথে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শব্দের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তীব্রতা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কমে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যায়</a:t>
            </a:r>
            <a:r>
              <a:rPr lang="en-US" sz="1600" dirty="0" smtClean="0">
                <a:cs typeface="SutonnyMJ" pitchFamily="2" charset="0"/>
              </a:rPr>
              <a:t>। </a:t>
            </a:r>
            <a:r>
              <a:rPr lang="en-US" sz="1600" dirty="0" err="1" smtClean="0">
                <a:cs typeface="SutonnyMJ" pitchFamily="2" charset="0"/>
              </a:rPr>
              <a:t>সুতরাং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মিটিং</a:t>
            </a:r>
            <a:r>
              <a:rPr lang="en-US" sz="1600" dirty="0" smtClean="0">
                <a:cs typeface="SutonnyMJ" pitchFamily="2" charset="0"/>
              </a:rPr>
              <a:t>-এ </a:t>
            </a:r>
            <a:r>
              <a:rPr lang="en-US" sz="1600" dirty="0" err="1" smtClean="0">
                <a:cs typeface="SutonnyMJ" pitchFamily="2" charset="0"/>
              </a:rPr>
              <a:t>অনেক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মানুষের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e³…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করার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সময়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শব্দ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বিবর্ধিত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করতে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হয়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যাতে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স্টেজ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হতে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দূরে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অবস্থানরত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লোকজন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সুবিধাজনকভাবে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বক্তব্য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শুনতে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পায়</a:t>
            </a:r>
            <a:r>
              <a:rPr lang="en-US" sz="1600" dirty="0" smtClean="0">
                <a:cs typeface="SutonnyMJ" pitchFamily="2" charset="0"/>
              </a:rPr>
              <a:t>। </a:t>
            </a:r>
            <a:r>
              <a:rPr lang="en-US" sz="1600" dirty="0" err="1" smtClean="0">
                <a:cs typeface="SutonnyMJ" pitchFamily="2" charset="0"/>
              </a:rPr>
              <a:t>তাই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শব্দকে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বিবর্ধিত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করার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জন্য</a:t>
            </a:r>
            <a:r>
              <a:rPr lang="en-US" sz="1600" dirty="0">
                <a:cs typeface="SutonnyMJ" pitchFamily="2" charset="0"/>
              </a:rPr>
              <a:t> PAS </a:t>
            </a:r>
            <a:r>
              <a:rPr lang="en-US" sz="1600" dirty="0" err="1" smtClean="0">
                <a:cs typeface="SutonnyMJ" pitchFamily="2" charset="0"/>
              </a:rPr>
              <a:t>প্রয়োজন</a:t>
            </a:r>
            <a:r>
              <a:rPr lang="en-US" sz="1600" dirty="0" smtClean="0">
                <a:cs typeface="SutonnyMJ" pitchFamily="2" charset="0"/>
              </a:rPr>
              <a:t>।</a:t>
            </a:r>
            <a:endParaRPr lang="en-US" sz="16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979249"/>
            <a:ext cx="5181600" cy="329549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8575" y="6513195"/>
            <a:ext cx="9052560" cy="2743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Harendra</a:t>
            </a:r>
            <a:r>
              <a:rPr lang="en-US" sz="4400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Biswas</a:t>
            </a:r>
            <a:endParaRPr lang="en-US" sz="4400" dirty="0">
              <a:solidFill>
                <a:srgbClr val="C00000"/>
              </a:solidFill>
              <a:latin typeface="Blackadder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381000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000" dirty="0" err="1" smtClean="0"/>
              <a:t>পাবলিক</a:t>
            </a:r>
            <a:r>
              <a:rPr lang="en-US" sz="2000" dirty="0" smtClean="0"/>
              <a:t> </a:t>
            </a:r>
            <a:r>
              <a:rPr lang="en-US" sz="2000" dirty="0" err="1" smtClean="0"/>
              <a:t>অ্যাড্রেস</a:t>
            </a:r>
            <a:r>
              <a:rPr lang="en-US" sz="2000" dirty="0" smtClean="0"/>
              <a:t> </a:t>
            </a:r>
            <a:r>
              <a:rPr lang="en-US" sz="2000" dirty="0" err="1" smtClean="0"/>
              <a:t>সিস্টেমের</a:t>
            </a:r>
            <a:r>
              <a:rPr lang="en-US" sz="2000" dirty="0" smtClean="0"/>
              <a:t> </a:t>
            </a:r>
            <a:r>
              <a:rPr lang="en-US" sz="2000" dirty="0" err="1" smtClean="0"/>
              <a:t>ব্লক</a:t>
            </a:r>
            <a:r>
              <a:rPr lang="en-US" sz="2000" dirty="0"/>
              <a:t> </a:t>
            </a:r>
            <a:r>
              <a:rPr lang="en-US" sz="2000" dirty="0" err="1" smtClean="0"/>
              <a:t>ডায়াগ্রামসহ</a:t>
            </a:r>
            <a:r>
              <a:rPr lang="en-US" sz="2000" dirty="0" smtClean="0"/>
              <a:t> </a:t>
            </a:r>
            <a:r>
              <a:rPr lang="en-US" sz="2000" dirty="0" err="1" smtClean="0"/>
              <a:t>বর্ণনা</a:t>
            </a:r>
            <a:r>
              <a:rPr lang="en-US" sz="2000" dirty="0" smtClean="0"/>
              <a:t>…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460" t="37646" r="4890" b="32173"/>
          <a:stretch/>
        </p:blipFill>
        <p:spPr>
          <a:xfrm>
            <a:off x="363388" y="990600"/>
            <a:ext cx="8399145" cy="259080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8575" y="6513195"/>
            <a:ext cx="9052560" cy="2743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Harendra</a:t>
            </a:r>
            <a:r>
              <a:rPr lang="en-US" sz="4400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Biswas</a:t>
            </a:r>
            <a:endParaRPr lang="en-US" sz="4400" dirty="0">
              <a:solidFill>
                <a:srgbClr val="C00000"/>
              </a:solidFill>
              <a:latin typeface="Blackadder ITC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0962" y="3810000"/>
            <a:ext cx="8508238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 err="1" smtClean="0"/>
              <a:t>মাইক্রোফোনঃ</a:t>
            </a:r>
            <a:r>
              <a:rPr lang="en-US" sz="1400" dirty="0" smtClean="0"/>
              <a:t> </a:t>
            </a:r>
            <a:r>
              <a:rPr lang="en-US" sz="1400" dirty="0" err="1" smtClean="0"/>
              <a:t>মাইক্রোফোনের</a:t>
            </a:r>
            <a:r>
              <a:rPr lang="en-US" sz="1400" dirty="0" smtClean="0"/>
              <a:t> </a:t>
            </a:r>
            <a:r>
              <a:rPr lang="en-US" sz="1400" dirty="0" err="1" smtClean="0"/>
              <a:t>সাহায্যে</a:t>
            </a:r>
            <a:r>
              <a:rPr lang="en-US" sz="1400" dirty="0" smtClean="0"/>
              <a:t> </a:t>
            </a:r>
            <a:r>
              <a:rPr lang="en-US" sz="1400" dirty="0" err="1" smtClean="0"/>
              <a:t>শব্দ</a:t>
            </a:r>
            <a:r>
              <a:rPr lang="en-US" sz="1400" dirty="0" smtClean="0"/>
              <a:t> </a:t>
            </a:r>
            <a:r>
              <a:rPr lang="en-US" sz="1400" dirty="0" err="1" smtClean="0"/>
              <a:t>শক্তিকে</a:t>
            </a:r>
            <a:r>
              <a:rPr lang="en-US" sz="1400" dirty="0" smtClean="0"/>
              <a:t> </a:t>
            </a:r>
            <a:r>
              <a:rPr lang="en-US" sz="1400" dirty="0" err="1" smtClean="0"/>
              <a:t>বৈদ্যুতিক</a:t>
            </a:r>
            <a:r>
              <a:rPr lang="en-US" sz="1400" dirty="0" smtClean="0"/>
              <a:t> </a:t>
            </a:r>
            <a:r>
              <a:rPr lang="en-US" sz="1400" dirty="0" err="1" smtClean="0"/>
              <a:t>শক্তিতে</a:t>
            </a:r>
            <a:r>
              <a:rPr lang="en-US" sz="1400" dirty="0" smtClean="0"/>
              <a:t> </a:t>
            </a:r>
            <a:r>
              <a:rPr lang="en-US" sz="1400" dirty="0" err="1" smtClean="0"/>
              <a:t>রুপান্তর</a:t>
            </a:r>
            <a:r>
              <a:rPr lang="en-US" sz="1400" dirty="0" smtClean="0"/>
              <a:t> </a:t>
            </a:r>
            <a:r>
              <a:rPr lang="en-US" sz="1400" dirty="0" err="1" smtClean="0"/>
              <a:t>করে</a:t>
            </a:r>
            <a:r>
              <a:rPr lang="en-US" sz="14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 err="1" smtClean="0"/>
              <a:t>মিক্সারঃ</a:t>
            </a:r>
            <a:r>
              <a:rPr lang="en-US" sz="1400" dirty="0" smtClean="0"/>
              <a:t> </a:t>
            </a:r>
            <a:r>
              <a:rPr lang="en-US" sz="1400" dirty="0" err="1" smtClean="0"/>
              <a:t>মাইক্রোফোনের</a:t>
            </a:r>
            <a:r>
              <a:rPr lang="en-US" sz="1400" dirty="0" smtClean="0"/>
              <a:t> </a:t>
            </a:r>
            <a:r>
              <a:rPr lang="en-US" sz="1400" dirty="0" err="1" smtClean="0"/>
              <a:t>একাধিক</a:t>
            </a:r>
            <a:r>
              <a:rPr lang="en-US" sz="1400" dirty="0" smtClean="0"/>
              <a:t> </a:t>
            </a:r>
            <a:r>
              <a:rPr lang="en-US" sz="1400" dirty="0" err="1" smtClean="0"/>
              <a:t>চ্যানেল</a:t>
            </a:r>
            <a:r>
              <a:rPr lang="en-US" sz="1400" dirty="0" smtClean="0"/>
              <a:t> </a:t>
            </a:r>
            <a:r>
              <a:rPr lang="en-US" sz="1400" dirty="0" err="1" smtClean="0"/>
              <a:t>মিশ্রণ</a:t>
            </a:r>
            <a:r>
              <a:rPr lang="en-US" sz="1400" dirty="0" smtClean="0"/>
              <a:t> </a:t>
            </a:r>
            <a:r>
              <a:rPr lang="en-US" sz="1400" dirty="0" err="1" smtClean="0"/>
              <a:t>করার</a:t>
            </a:r>
            <a:r>
              <a:rPr lang="en-US" sz="1400" dirty="0" smtClean="0"/>
              <a:t> </a:t>
            </a:r>
            <a:r>
              <a:rPr lang="en-US" sz="1400" dirty="0" err="1" smtClean="0"/>
              <a:t>জন্য</a:t>
            </a:r>
            <a:r>
              <a:rPr lang="en-US" sz="1400" dirty="0" smtClean="0"/>
              <a:t> </a:t>
            </a:r>
            <a:r>
              <a:rPr lang="en-US" sz="1400" dirty="0" err="1" smtClean="0"/>
              <a:t>এই</a:t>
            </a:r>
            <a:r>
              <a:rPr lang="en-US" sz="1400" dirty="0" smtClean="0"/>
              <a:t> </a:t>
            </a:r>
            <a:r>
              <a:rPr lang="en-US" sz="1400" dirty="0" err="1" smtClean="0"/>
              <a:t>স্টেজ</a:t>
            </a:r>
            <a:r>
              <a:rPr lang="en-US" sz="1400" dirty="0" smtClean="0"/>
              <a:t> </a:t>
            </a:r>
            <a:r>
              <a:rPr lang="en-US" sz="1400" dirty="0" err="1" smtClean="0"/>
              <a:t>ব্যবহার</a:t>
            </a:r>
            <a:r>
              <a:rPr lang="en-US" sz="1400" dirty="0" smtClean="0"/>
              <a:t> </a:t>
            </a:r>
            <a:r>
              <a:rPr lang="en-US" sz="1400" dirty="0" err="1" smtClean="0"/>
              <a:t>করা</a:t>
            </a:r>
            <a:r>
              <a:rPr lang="en-US" sz="1400" dirty="0" smtClean="0"/>
              <a:t> </a:t>
            </a:r>
            <a:r>
              <a:rPr lang="en-US" sz="1400" dirty="0" err="1" smtClean="0"/>
              <a:t>হয়</a:t>
            </a:r>
            <a:r>
              <a:rPr lang="en-US" sz="14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 err="1" smtClean="0"/>
              <a:t>ভোল্টেজ</a:t>
            </a:r>
            <a:r>
              <a:rPr lang="en-US" sz="1400" dirty="0" smtClean="0"/>
              <a:t> </a:t>
            </a:r>
            <a:r>
              <a:rPr lang="en-US" sz="1400" dirty="0" err="1" smtClean="0"/>
              <a:t>অ্যামপ্লিফায়ারঃ</a:t>
            </a:r>
            <a:r>
              <a:rPr lang="en-US" sz="1400" dirty="0" smtClean="0"/>
              <a:t> </a:t>
            </a:r>
            <a:r>
              <a:rPr lang="en-US" sz="1400" dirty="0" err="1" smtClean="0"/>
              <a:t>মিক্সার</a:t>
            </a:r>
            <a:r>
              <a:rPr lang="en-US" sz="1400" dirty="0" smtClean="0"/>
              <a:t> </a:t>
            </a:r>
            <a:r>
              <a:rPr lang="en-US" sz="1400" dirty="0" err="1" smtClean="0"/>
              <a:t>হত</a:t>
            </a:r>
            <a:r>
              <a:rPr lang="en-US" sz="1400" dirty="0" smtClean="0"/>
              <a:t> </a:t>
            </a:r>
            <a:r>
              <a:rPr lang="en-US" sz="1400" dirty="0" err="1" smtClean="0"/>
              <a:t>আগত</a:t>
            </a:r>
            <a:r>
              <a:rPr lang="en-US" sz="1400" dirty="0" smtClean="0"/>
              <a:t> </a:t>
            </a:r>
            <a:r>
              <a:rPr lang="en-US" sz="1400" dirty="0" err="1" smtClean="0"/>
              <a:t>সিগন্যাল</a:t>
            </a:r>
            <a:r>
              <a:rPr lang="en-US" sz="1400" dirty="0" smtClean="0"/>
              <a:t> </a:t>
            </a:r>
            <a:r>
              <a:rPr lang="en-US" sz="1400" dirty="0" err="1" smtClean="0"/>
              <a:t>বিবর্ধিত</a:t>
            </a:r>
            <a:r>
              <a:rPr lang="en-US" sz="1400" dirty="0" smtClean="0"/>
              <a:t> </a:t>
            </a:r>
            <a:r>
              <a:rPr lang="en-US" sz="1400" dirty="0" err="1" smtClean="0"/>
              <a:t>করে</a:t>
            </a:r>
            <a:r>
              <a:rPr lang="en-US" sz="14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 err="1" smtClean="0"/>
              <a:t>প্রসেস</a:t>
            </a:r>
            <a:r>
              <a:rPr lang="en-US" sz="1400" dirty="0" smtClean="0"/>
              <a:t> </a:t>
            </a:r>
            <a:r>
              <a:rPr lang="en-US" sz="1400" dirty="0" err="1" smtClean="0"/>
              <a:t>সার্কিটঃ</a:t>
            </a:r>
            <a:r>
              <a:rPr lang="en-US" sz="1400" dirty="0" smtClean="0"/>
              <a:t> </a:t>
            </a:r>
            <a:r>
              <a:rPr lang="en-US" sz="1400" dirty="0" err="1" smtClean="0"/>
              <a:t>এটি</a:t>
            </a:r>
            <a:r>
              <a:rPr lang="en-US" sz="1400" dirty="0" smtClean="0"/>
              <a:t> </a:t>
            </a:r>
            <a:r>
              <a:rPr lang="en-US" sz="1400" dirty="0" err="1" smtClean="0"/>
              <a:t>গেইন</a:t>
            </a:r>
            <a:r>
              <a:rPr lang="en-US" sz="1400" dirty="0" smtClean="0"/>
              <a:t> </a:t>
            </a:r>
            <a:r>
              <a:rPr lang="en-US" sz="1400" dirty="0" err="1" smtClean="0"/>
              <a:t>কন্ট্রোল</a:t>
            </a:r>
            <a:r>
              <a:rPr lang="en-US" sz="1400" dirty="0" smtClean="0"/>
              <a:t>, </a:t>
            </a:r>
            <a:r>
              <a:rPr lang="en-US" sz="1400" dirty="0" err="1" smtClean="0"/>
              <a:t>টোন</a:t>
            </a:r>
            <a:r>
              <a:rPr lang="en-US" sz="1400" dirty="0" smtClean="0"/>
              <a:t> </a:t>
            </a:r>
            <a:r>
              <a:rPr lang="en-US" sz="1400" dirty="0" err="1" smtClean="0"/>
              <a:t>কন্ট্রোলসহ</a:t>
            </a:r>
            <a:r>
              <a:rPr lang="en-US" sz="1400" dirty="0" smtClean="0"/>
              <a:t> </a:t>
            </a:r>
            <a:r>
              <a:rPr lang="en-US" sz="1400" dirty="0" err="1" smtClean="0"/>
              <a:t>বিভিন্ন</a:t>
            </a:r>
            <a:r>
              <a:rPr lang="en-US" sz="1400" dirty="0" smtClean="0"/>
              <a:t> </a:t>
            </a:r>
            <a:r>
              <a:rPr lang="en-US" sz="1400" dirty="0" err="1" smtClean="0"/>
              <a:t>প্রক্রিয়াকরণের</a:t>
            </a:r>
            <a:r>
              <a:rPr lang="en-US" sz="1400" dirty="0" smtClean="0"/>
              <a:t> </a:t>
            </a:r>
            <a:r>
              <a:rPr lang="en-US" sz="1400" dirty="0" err="1" smtClean="0"/>
              <a:t>কাজ</a:t>
            </a:r>
            <a:r>
              <a:rPr lang="en-US" sz="1400" dirty="0" smtClean="0"/>
              <a:t> </a:t>
            </a:r>
            <a:r>
              <a:rPr lang="en-US" sz="1400" dirty="0" err="1" smtClean="0"/>
              <a:t>করে</a:t>
            </a:r>
            <a:r>
              <a:rPr lang="en-US" sz="1400" dirty="0" smtClean="0"/>
              <a:t> </a:t>
            </a:r>
            <a:r>
              <a:rPr lang="en-US" sz="1400" dirty="0" err="1" smtClean="0"/>
              <a:t>থাকে</a:t>
            </a:r>
            <a:r>
              <a:rPr lang="en-US" sz="14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 err="1" smtClean="0"/>
              <a:t>ড্রাইভার</a:t>
            </a:r>
            <a:r>
              <a:rPr lang="en-US" sz="1400" dirty="0" smtClean="0"/>
              <a:t> </a:t>
            </a:r>
            <a:r>
              <a:rPr lang="en-US" sz="1400" dirty="0" err="1" smtClean="0"/>
              <a:t>অ্যামপ্লিফায়ারঃ</a:t>
            </a:r>
            <a:r>
              <a:rPr lang="en-US" sz="1400" dirty="0" smtClean="0"/>
              <a:t> </a:t>
            </a:r>
            <a:r>
              <a:rPr lang="en-US" sz="1400" dirty="0" err="1" smtClean="0"/>
              <a:t>প্রসেস</a:t>
            </a:r>
            <a:r>
              <a:rPr lang="en-US" sz="1400" dirty="0" smtClean="0"/>
              <a:t> </a:t>
            </a:r>
            <a:r>
              <a:rPr lang="en-US" sz="1400" dirty="0" err="1" smtClean="0"/>
              <a:t>সার্কিট</a:t>
            </a:r>
            <a:r>
              <a:rPr lang="en-US" sz="1400" dirty="0" smtClean="0"/>
              <a:t> </a:t>
            </a:r>
            <a:r>
              <a:rPr lang="en-US" sz="1400" dirty="0" err="1" smtClean="0"/>
              <a:t>থেকে</a:t>
            </a:r>
            <a:r>
              <a:rPr lang="en-US" sz="1400" dirty="0" smtClean="0"/>
              <a:t> </a:t>
            </a:r>
            <a:r>
              <a:rPr lang="en-US" sz="1400" dirty="0" err="1" smtClean="0"/>
              <a:t>প্রা্ত</a:t>
            </a:r>
            <a:r>
              <a:rPr lang="en-US" sz="1400" dirty="0" smtClean="0"/>
              <a:t> </a:t>
            </a:r>
            <a:r>
              <a:rPr lang="en-US" sz="1400" dirty="0" err="1" smtClean="0"/>
              <a:t>সিগন্যাল</a:t>
            </a:r>
            <a:r>
              <a:rPr lang="en-US" sz="1400" dirty="0" smtClean="0"/>
              <a:t> </a:t>
            </a:r>
            <a:r>
              <a:rPr lang="en-US" sz="1400" dirty="0" err="1" smtClean="0"/>
              <a:t>ভোল্টেজকে</a:t>
            </a:r>
            <a:r>
              <a:rPr lang="en-US" sz="1400" dirty="0" smtClean="0"/>
              <a:t> </a:t>
            </a:r>
            <a:r>
              <a:rPr lang="en-US" sz="1400" dirty="0" err="1" smtClean="0"/>
              <a:t>বিবর্ধিত</a:t>
            </a:r>
            <a:r>
              <a:rPr lang="en-US" sz="1400" dirty="0" smtClean="0"/>
              <a:t> </a:t>
            </a:r>
            <a:r>
              <a:rPr lang="en-US" sz="1400" dirty="0" err="1" smtClean="0"/>
              <a:t>করে</a:t>
            </a:r>
            <a:r>
              <a:rPr lang="en-US" sz="14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 err="1" smtClean="0"/>
              <a:t>পাওয়ার</a:t>
            </a:r>
            <a:r>
              <a:rPr lang="en-US" sz="1400" dirty="0" smtClean="0"/>
              <a:t> </a:t>
            </a:r>
            <a:r>
              <a:rPr lang="en-US" sz="1400" dirty="0" err="1" smtClean="0"/>
              <a:t>অ্যামপ্লিফায়ারঃ</a:t>
            </a:r>
            <a:r>
              <a:rPr lang="en-US" sz="1400" dirty="0" smtClean="0"/>
              <a:t> </a:t>
            </a:r>
            <a:r>
              <a:rPr lang="en-US" sz="1400" dirty="0" err="1" smtClean="0"/>
              <a:t>এটি</a:t>
            </a:r>
            <a:r>
              <a:rPr lang="en-US" sz="1400" dirty="0" smtClean="0"/>
              <a:t> </a:t>
            </a:r>
            <a:r>
              <a:rPr lang="en-US" sz="1400" dirty="0" err="1" smtClean="0"/>
              <a:t>পাওয়াকে</a:t>
            </a:r>
            <a:r>
              <a:rPr lang="en-US" sz="1400" dirty="0" smtClean="0"/>
              <a:t> </a:t>
            </a:r>
            <a:r>
              <a:rPr lang="en-US" sz="1400" dirty="0" err="1" smtClean="0"/>
              <a:t>কাংক্ষিত</a:t>
            </a:r>
            <a:r>
              <a:rPr lang="en-US" sz="1400" dirty="0" smtClean="0"/>
              <a:t> </a:t>
            </a:r>
            <a:r>
              <a:rPr lang="en-US" sz="1400" dirty="0" err="1" smtClean="0"/>
              <a:t>লেভেলে</a:t>
            </a:r>
            <a:r>
              <a:rPr lang="en-US" sz="1400" dirty="0" smtClean="0"/>
              <a:t> </a:t>
            </a:r>
            <a:r>
              <a:rPr lang="en-US" sz="1400" dirty="0" err="1" smtClean="0"/>
              <a:t>বিবর্ধিত</a:t>
            </a:r>
            <a:r>
              <a:rPr lang="en-US" sz="1400" dirty="0" smtClean="0"/>
              <a:t> </a:t>
            </a:r>
            <a:r>
              <a:rPr lang="en-US" sz="1400" dirty="0" err="1" smtClean="0"/>
              <a:t>করে</a:t>
            </a:r>
            <a:r>
              <a:rPr lang="en-US" sz="1400" dirty="0" smtClean="0"/>
              <a:t> </a:t>
            </a:r>
            <a:r>
              <a:rPr lang="en-US" sz="1400" dirty="0" err="1" smtClean="0"/>
              <a:t>আউটপুট</a:t>
            </a:r>
            <a:r>
              <a:rPr lang="en-US" sz="1400" dirty="0" smtClean="0"/>
              <a:t> </a:t>
            </a:r>
            <a:r>
              <a:rPr lang="en-US" sz="1400" dirty="0" err="1" smtClean="0"/>
              <a:t>লাউড</a:t>
            </a:r>
            <a:r>
              <a:rPr lang="en-US" sz="1400" dirty="0" smtClean="0"/>
              <a:t> </a:t>
            </a:r>
            <a:r>
              <a:rPr lang="en-US" sz="1400" dirty="0" err="1" smtClean="0"/>
              <a:t>স্পিকারে</a:t>
            </a:r>
            <a:r>
              <a:rPr lang="en-US" sz="1400" dirty="0" smtClean="0"/>
              <a:t> </a:t>
            </a:r>
            <a:r>
              <a:rPr lang="en-US" sz="1400" dirty="0" err="1" smtClean="0"/>
              <a:t>প্রদান</a:t>
            </a:r>
            <a:r>
              <a:rPr lang="en-US" sz="1400" dirty="0" smtClean="0"/>
              <a:t> </a:t>
            </a:r>
            <a:r>
              <a:rPr lang="en-US" sz="1400" dirty="0" err="1" smtClean="0"/>
              <a:t>করে</a:t>
            </a:r>
            <a:r>
              <a:rPr lang="en-US" sz="14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 err="1" smtClean="0"/>
              <a:t>লাউডস্পিকারঃ</a:t>
            </a:r>
            <a:r>
              <a:rPr lang="en-US" sz="1400" dirty="0" smtClean="0"/>
              <a:t> </a:t>
            </a:r>
            <a:r>
              <a:rPr lang="en-US" sz="1400" dirty="0" err="1" smtClean="0"/>
              <a:t>এটি</a:t>
            </a:r>
            <a:r>
              <a:rPr lang="en-US" sz="1400" dirty="0" smtClean="0"/>
              <a:t> </a:t>
            </a:r>
            <a:r>
              <a:rPr lang="en-US" sz="1400" dirty="0" err="1" smtClean="0"/>
              <a:t>ইলেকট্রিক্যাল</a:t>
            </a:r>
            <a:r>
              <a:rPr lang="en-US" sz="1400" dirty="0" smtClean="0"/>
              <a:t> </a:t>
            </a:r>
            <a:r>
              <a:rPr lang="en-US" sz="1400" dirty="0" err="1" smtClean="0"/>
              <a:t>অডিও</a:t>
            </a:r>
            <a:r>
              <a:rPr lang="en-US" sz="1400" dirty="0" smtClean="0"/>
              <a:t> </a:t>
            </a:r>
            <a:r>
              <a:rPr lang="en-US" sz="1400" dirty="0" err="1" smtClean="0"/>
              <a:t>সিগন্যালকে</a:t>
            </a:r>
            <a:r>
              <a:rPr lang="en-US" sz="1400" dirty="0" smtClean="0"/>
              <a:t> </a:t>
            </a:r>
            <a:r>
              <a:rPr lang="en-US" sz="1400" dirty="0" err="1" smtClean="0"/>
              <a:t>শব্দ</a:t>
            </a:r>
            <a:r>
              <a:rPr lang="en-US" sz="1400" dirty="0" smtClean="0"/>
              <a:t> </a:t>
            </a:r>
            <a:r>
              <a:rPr lang="en-US" sz="1400" dirty="0" err="1" smtClean="0"/>
              <a:t>শক্তিতে</a:t>
            </a:r>
            <a:r>
              <a:rPr lang="en-US" sz="1400" dirty="0" smtClean="0"/>
              <a:t> </a:t>
            </a:r>
            <a:r>
              <a:rPr lang="en-US" sz="1400" dirty="0" err="1" smtClean="0"/>
              <a:t>রুপান্তর</a:t>
            </a:r>
            <a:r>
              <a:rPr lang="en-US" sz="1400" dirty="0" smtClean="0"/>
              <a:t> </a:t>
            </a:r>
            <a:r>
              <a:rPr lang="en-US" sz="1400" dirty="0" err="1" smtClean="0"/>
              <a:t>করে</a:t>
            </a:r>
            <a:r>
              <a:rPr lang="en-US" sz="1400" dirty="0" smtClean="0"/>
              <a:t>।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55036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00483"/>
            <a:ext cx="784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2000" dirty="0" err="1" smtClean="0"/>
              <a:t>আউটডোর</a:t>
            </a:r>
            <a:r>
              <a:rPr lang="en-US" sz="2000" dirty="0" smtClean="0"/>
              <a:t> PAS ও </a:t>
            </a:r>
            <a:r>
              <a:rPr lang="en-US" sz="2000" dirty="0" err="1" smtClean="0"/>
              <a:t>ইনডোর</a:t>
            </a:r>
            <a:r>
              <a:rPr lang="en-US" sz="2000" dirty="0" smtClean="0"/>
              <a:t> PAS </a:t>
            </a:r>
            <a:r>
              <a:rPr lang="en-US" sz="2000" dirty="0" err="1" smtClean="0"/>
              <a:t>এর</a:t>
            </a:r>
            <a:r>
              <a:rPr lang="en-US" sz="2000" dirty="0" smtClean="0"/>
              <a:t> </a:t>
            </a:r>
            <a:r>
              <a:rPr lang="en-US" sz="2000" dirty="0" err="1" smtClean="0"/>
              <a:t>মধ্যে</a:t>
            </a:r>
            <a:r>
              <a:rPr lang="en-US" sz="2000" dirty="0" smtClean="0"/>
              <a:t> </a:t>
            </a:r>
            <a:r>
              <a:rPr lang="en-US" sz="2000" dirty="0" err="1" smtClean="0"/>
              <a:t>পার্থক্য</a:t>
            </a:r>
            <a:r>
              <a:rPr lang="en-US" sz="2000" dirty="0" smtClean="0"/>
              <a:t>..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28575" y="6467475"/>
            <a:ext cx="9052560" cy="2743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Harendra</a:t>
            </a:r>
            <a:r>
              <a:rPr lang="en-US" sz="4400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Biswas</a:t>
            </a:r>
            <a:endParaRPr lang="en-US" sz="4400" dirty="0">
              <a:solidFill>
                <a:srgbClr val="C00000"/>
              </a:solidFill>
              <a:latin typeface="Blackadder ITC" pitchFamily="8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09" y="1420202"/>
            <a:ext cx="3936966" cy="292319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23672" y="4489608"/>
            <a:ext cx="254698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আউটডোর</a:t>
            </a:r>
            <a:r>
              <a:rPr lang="en-US" sz="1600" dirty="0"/>
              <a:t> PAS</a:t>
            </a:r>
            <a:endParaRPr lang="en-US" sz="16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219200"/>
            <a:ext cx="3553444" cy="33324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84558" y="4658885"/>
            <a:ext cx="254698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ইনডোর</a:t>
            </a:r>
            <a:r>
              <a:rPr lang="en-US" sz="1600" dirty="0" smtClean="0"/>
              <a:t> </a:t>
            </a:r>
            <a:r>
              <a:rPr lang="en-US" sz="1600" dirty="0"/>
              <a:t>PAS</a:t>
            </a:r>
            <a:endParaRPr lang="en-US" sz="1600" dirty="0" smtClean="0"/>
          </a:p>
        </p:txBody>
      </p:sp>
      <p:sp>
        <p:nvSpPr>
          <p:cNvPr id="6" name="Teardrop 5"/>
          <p:cNvSpPr/>
          <p:nvPr/>
        </p:nvSpPr>
        <p:spPr>
          <a:xfrm>
            <a:off x="111036" y="4038600"/>
            <a:ext cx="2918257" cy="2209800"/>
          </a:xfrm>
          <a:prstGeom prst="teardrop">
            <a:avLst>
              <a:gd name="adj" fmla="val 116667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১। </a:t>
            </a:r>
            <a:r>
              <a:rPr lang="en-US" sz="1400" dirty="0" err="1" smtClean="0">
                <a:solidFill>
                  <a:schemeClr val="tx1"/>
                </a:solidFill>
              </a:rPr>
              <a:t>ক্ষুদ্র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সাউন্ডকে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বিবর্ধিত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করে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ঘরের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বাইরের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বিশাল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শ্রোতাগোষ্ঠীর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জন্য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শ্রবণ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উপযোগী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করা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হয়</a:t>
            </a:r>
            <a:r>
              <a:rPr lang="en-US" sz="1400" dirty="0" smtClean="0">
                <a:solidFill>
                  <a:schemeClr val="tx1"/>
                </a:solidFill>
              </a:rPr>
              <a:t>।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২। </a:t>
            </a:r>
            <a:r>
              <a:rPr lang="en-US" sz="1400" dirty="0" err="1" smtClean="0">
                <a:solidFill>
                  <a:schemeClr val="tx1"/>
                </a:solidFill>
              </a:rPr>
              <a:t>ইন্সলমেন্ট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খরচ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অনেক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বেশি</a:t>
            </a:r>
            <a:r>
              <a:rPr lang="en-US" sz="1400" dirty="0" smtClean="0">
                <a:solidFill>
                  <a:schemeClr val="tx1"/>
                </a:solidFill>
              </a:rPr>
              <a:t>।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৩। </a:t>
            </a:r>
            <a:r>
              <a:rPr lang="en-US" sz="1400" dirty="0" err="1" smtClean="0">
                <a:solidFill>
                  <a:schemeClr val="tx1"/>
                </a:solidFill>
              </a:rPr>
              <a:t>আকারে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বড়</a:t>
            </a:r>
            <a:r>
              <a:rPr lang="en-US" sz="1400" dirty="0" smtClean="0">
                <a:solidFill>
                  <a:schemeClr val="tx1"/>
                </a:solidFill>
              </a:rPr>
              <a:t> ও </a:t>
            </a:r>
            <a:r>
              <a:rPr lang="en-US" sz="1400" dirty="0" err="1" smtClean="0">
                <a:solidFill>
                  <a:schemeClr val="tx1"/>
                </a:solidFill>
              </a:rPr>
              <a:t>সহজে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বহন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যোগ্য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নয়</a:t>
            </a:r>
            <a:r>
              <a:rPr lang="en-US" sz="1400" dirty="0" smtClean="0">
                <a:solidFill>
                  <a:schemeClr val="tx1"/>
                </a:solidFill>
              </a:rPr>
              <a:t>।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Teardrop 8"/>
          <p:cNvSpPr/>
          <p:nvPr/>
        </p:nvSpPr>
        <p:spPr>
          <a:xfrm>
            <a:off x="3962400" y="4062919"/>
            <a:ext cx="2918257" cy="2209800"/>
          </a:xfrm>
          <a:prstGeom prst="teardrop">
            <a:avLst>
              <a:gd name="adj" fmla="val 116667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১। </a:t>
            </a:r>
            <a:r>
              <a:rPr lang="en-US" sz="1400" dirty="0" err="1" smtClean="0">
                <a:solidFill>
                  <a:schemeClr val="tx1"/>
                </a:solidFill>
              </a:rPr>
              <a:t>ক্ষুদ্র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সাউন্ডকে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বিবর্ধিত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করে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ঘরের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ভিতরের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শ্রোতাগোষ্ঠীর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জন্য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শ্রবণ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উপযোগী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করা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হয়</a:t>
            </a:r>
            <a:r>
              <a:rPr lang="en-US" sz="1400" dirty="0" smtClean="0">
                <a:solidFill>
                  <a:schemeClr val="tx1"/>
                </a:solidFill>
              </a:rPr>
              <a:t>।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২। </a:t>
            </a:r>
            <a:r>
              <a:rPr lang="en-US" sz="1400" dirty="0" err="1" smtClean="0">
                <a:solidFill>
                  <a:schemeClr val="tx1"/>
                </a:solidFill>
              </a:rPr>
              <a:t>ইন্সলমেন্ট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খরচ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কম</a:t>
            </a:r>
            <a:r>
              <a:rPr lang="en-US" sz="1400" dirty="0" smtClean="0">
                <a:solidFill>
                  <a:schemeClr val="tx1"/>
                </a:solidFill>
              </a:rPr>
              <a:t>।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৩। </a:t>
            </a:r>
            <a:r>
              <a:rPr lang="en-US" sz="1400" dirty="0" err="1" smtClean="0">
                <a:solidFill>
                  <a:schemeClr val="tx1"/>
                </a:solidFill>
              </a:rPr>
              <a:t>আকারে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ছোট</a:t>
            </a:r>
            <a:r>
              <a:rPr lang="en-US" sz="1400" dirty="0" smtClean="0">
                <a:solidFill>
                  <a:schemeClr val="tx1"/>
                </a:solidFill>
              </a:rPr>
              <a:t> ও </a:t>
            </a:r>
            <a:r>
              <a:rPr lang="en-US" sz="1400" dirty="0" err="1" smtClean="0">
                <a:solidFill>
                  <a:schemeClr val="tx1"/>
                </a:solidFill>
              </a:rPr>
              <a:t>সহজে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বহন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যোগ্য</a:t>
            </a:r>
            <a:r>
              <a:rPr lang="en-US" sz="1400" dirty="0" smtClean="0">
                <a:solidFill>
                  <a:schemeClr val="tx1"/>
                </a:solidFill>
              </a:rPr>
              <a:t>।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439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819400" y="457200"/>
            <a:ext cx="3200400" cy="762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bn-IN" sz="3200" dirty="0" smtClean="0"/>
              <a:t>মূল্যায়নঃ</a:t>
            </a:r>
            <a:endParaRPr lang="en-US" sz="32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8382000" cy="25908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	</a:t>
            </a:r>
          </a:p>
          <a:p>
            <a:pPr algn="l"/>
            <a:endParaRPr lang="bn-IN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endParaRPr lang="en-US" sz="36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endParaRPr lang="bn-IN" sz="44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endParaRPr lang="en-US" sz="36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endParaRPr lang="en-US" sz="36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2551836"/>
            <a:ext cx="7696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cs typeface="SutonnyMJ" pitchFamily="2" charset="0"/>
              </a:rPr>
              <a:t>পাবলিক</a:t>
            </a:r>
            <a:r>
              <a:rPr lang="en-US" dirty="0" smtClean="0">
                <a:cs typeface="SutonnyMJ" pitchFamily="2" charset="0"/>
              </a:rPr>
              <a:t> </a:t>
            </a:r>
            <a:r>
              <a:rPr lang="en-US" dirty="0" err="1" smtClean="0">
                <a:cs typeface="SutonnyMJ" pitchFamily="2" charset="0"/>
              </a:rPr>
              <a:t>অ্যাড্রেস</a:t>
            </a:r>
            <a:r>
              <a:rPr lang="en-US" dirty="0" smtClean="0">
                <a:cs typeface="SutonnyMJ" pitchFamily="2" charset="0"/>
              </a:rPr>
              <a:t> </a:t>
            </a:r>
            <a:r>
              <a:rPr lang="en-US" dirty="0" err="1" smtClean="0">
                <a:cs typeface="SutonnyMJ" pitchFamily="2" charset="0"/>
              </a:rPr>
              <a:t>সিস্টেম</a:t>
            </a:r>
            <a:r>
              <a:rPr lang="en-US" dirty="0" smtClean="0">
                <a:cs typeface="SutonnyMJ" pitchFamily="2" charset="0"/>
              </a:rPr>
              <a:t> </a:t>
            </a:r>
            <a:r>
              <a:rPr lang="en-US" dirty="0" err="1" smtClean="0">
                <a:cs typeface="SutonnyMJ" pitchFamily="2" charset="0"/>
              </a:rPr>
              <a:t>কী</a:t>
            </a:r>
            <a:r>
              <a:rPr lang="en-US" dirty="0" smtClean="0">
                <a:cs typeface="SutonnyMJ" pitchFamily="2" charset="0"/>
              </a:rPr>
              <a:t>?</a:t>
            </a:r>
            <a:endParaRPr lang="bn-IN" dirty="0" smtClean="0">
              <a:cs typeface="NikoshBAN" pitchFamily="2" charset="0"/>
            </a:endParaRP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cs typeface="SutonnyMJ" pitchFamily="2" charset="0"/>
              </a:rPr>
              <a:t>পাবলিক</a:t>
            </a:r>
            <a:r>
              <a:rPr lang="en-US" dirty="0" smtClean="0">
                <a:cs typeface="SutonnyMJ" pitchFamily="2" charset="0"/>
              </a:rPr>
              <a:t> </a:t>
            </a:r>
            <a:r>
              <a:rPr lang="en-US" dirty="0" err="1" smtClean="0">
                <a:cs typeface="SutonnyMJ" pitchFamily="2" charset="0"/>
              </a:rPr>
              <a:t>অ্যাড্রেস</a:t>
            </a:r>
            <a:r>
              <a:rPr lang="en-US" dirty="0" smtClean="0">
                <a:cs typeface="SutonnyMJ" pitchFamily="2" charset="0"/>
              </a:rPr>
              <a:t> </a:t>
            </a:r>
            <a:r>
              <a:rPr lang="en-US" dirty="0" err="1" smtClean="0">
                <a:cs typeface="SutonnyMJ" pitchFamily="2" charset="0"/>
              </a:rPr>
              <a:t>সিস্টেমের</a:t>
            </a:r>
            <a:r>
              <a:rPr lang="en-US" dirty="0" smtClean="0">
                <a:cs typeface="SutonnyMJ" pitchFamily="2" charset="0"/>
              </a:rPr>
              <a:t> </a:t>
            </a:r>
            <a:r>
              <a:rPr lang="en-US" dirty="0" err="1" smtClean="0">
                <a:cs typeface="SutonnyMJ" pitchFamily="2" charset="0"/>
              </a:rPr>
              <a:t>ব্লক</a:t>
            </a:r>
            <a:r>
              <a:rPr lang="en-US" dirty="0" smtClean="0">
                <a:cs typeface="SutonnyMJ" pitchFamily="2" charset="0"/>
              </a:rPr>
              <a:t> </a:t>
            </a:r>
            <a:r>
              <a:rPr lang="en-US" dirty="0" err="1" smtClean="0">
                <a:cs typeface="SutonnyMJ" pitchFamily="2" charset="0"/>
              </a:rPr>
              <a:t>ডায়াগ্রাম</a:t>
            </a:r>
            <a:r>
              <a:rPr lang="en-US" dirty="0" smtClean="0">
                <a:cs typeface="SutonnyMJ" pitchFamily="2" charset="0"/>
              </a:rPr>
              <a:t> </a:t>
            </a:r>
            <a:r>
              <a:rPr lang="en-US" dirty="0" err="1" smtClean="0">
                <a:cs typeface="SutonnyMJ" pitchFamily="2" charset="0"/>
              </a:rPr>
              <a:t>অংকন</a:t>
            </a:r>
            <a:r>
              <a:rPr lang="en-US" dirty="0" smtClean="0">
                <a:cs typeface="SutonnyMJ" pitchFamily="2" charset="0"/>
              </a:rPr>
              <a:t> </a:t>
            </a:r>
            <a:r>
              <a:rPr lang="en-US" dirty="0" err="1" smtClean="0">
                <a:cs typeface="SutonnyMJ" pitchFamily="2" charset="0"/>
              </a:rPr>
              <a:t>কর</a:t>
            </a:r>
            <a:r>
              <a:rPr lang="en-US" dirty="0" smtClean="0">
                <a:cs typeface="SutonnyMJ" pitchFamily="2" charset="0"/>
              </a:rPr>
              <a:t>।</a:t>
            </a:r>
            <a:endParaRPr lang="bn-IN" dirty="0" smtClean="0">
              <a:latin typeface="NikoshBAN" pitchFamily="2" charset="0"/>
              <a:cs typeface="NikoshBAN" pitchFamily="2" charset="0"/>
            </a:endParaRP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আউটডোর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cs typeface="SutonnyMJ" pitchFamily="2" charset="0"/>
              </a:rPr>
              <a:t>PAS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ও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ইনডোর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cs typeface="SutonnyMJ" pitchFamily="2" charset="0"/>
              </a:rPr>
              <a:t>PAS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মধ্যে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পার্থক্য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লিখ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।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পবলিক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অ্যাড্রেস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সিস্টেমের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প্রয়োজনীয়তা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লিখ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।</a:t>
            </a:r>
          </a:p>
        </p:txBody>
      </p:sp>
      <p:sp>
        <p:nvSpPr>
          <p:cNvPr id="6" name="Rectangle 5"/>
          <p:cNvSpPr/>
          <p:nvPr/>
        </p:nvSpPr>
        <p:spPr>
          <a:xfrm>
            <a:off x="47625" y="6486524"/>
            <a:ext cx="9010650" cy="2743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Harendra</a:t>
            </a:r>
            <a:r>
              <a:rPr lang="en-US" sz="4400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Biswas</a:t>
            </a:r>
            <a:endParaRPr lang="en-US" sz="4400" dirty="0">
              <a:solidFill>
                <a:srgbClr val="C00000"/>
              </a:solidFill>
              <a:latin typeface="Blackadder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3276</TotalTime>
  <Words>374</Words>
  <Application>Microsoft Office PowerPoint</Application>
  <PresentationFormat>On-screen Show (4:3)</PresentationFormat>
  <Paragraphs>75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পরিচিতিঃ</vt:lpstr>
      <vt:lpstr>Slide 3</vt:lpstr>
      <vt:lpstr>Slide 4</vt:lpstr>
      <vt:lpstr>  পাঠ শেষে শিক্ষার্থীরা…   </vt:lpstr>
      <vt:lpstr>Slide 6</vt:lpstr>
      <vt:lpstr>Slide 7</vt:lpstr>
      <vt:lpstr>Slide 8</vt:lpstr>
      <vt:lpstr>মূল্যায়নঃ</vt:lpstr>
      <vt:lpstr>বাড়ীর কাজ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User.TTTC</dc:creator>
  <cp:lastModifiedBy>MY COMPUTER</cp:lastModifiedBy>
  <cp:revision>801</cp:revision>
  <dcterms:created xsi:type="dcterms:W3CDTF">2006-08-16T00:00:00Z</dcterms:created>
  <dcterms:modified xsi:type="dcterms:W3CDTF">2023-11-08T08:57:57Z</dcterms:modified>
</cp:coreProperties>
</file>